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559675" cy="10691813"/>
  <p:notesSz cx="6858000" cy="9144000"/>
  <p:embeddedFontLst>
    <p:embeddedFont>
      <p:font typeface="Caveat" panose="020B0604020202020204" charset="0"/>
      <p:regular r:id="rId7"/>
      <p:bold r:id="rId8"/>
    </p:embeddedFont>
    <p:embeddedFont>
      <p:font typeface="Comfortaa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2597" y="-91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8437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02b3eb49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602b3eb49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1d112e8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61d112e8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02b3eb49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602b3eb49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02b3eb49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602b3eb49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825200" y="30263182"/>
            <a:ext cx="19029600" cy="1415400"/>
          </a:xfrm>
          <a:prstGeom prst="roundRect">
            <a:avLst>
              <a:gd name="adj" fmla="val 16667"/>
            </a:avLst>
          </a:prstGeom>
          <a:solidFill>
            <a:srgbClr val="007FFF"/>
          </a:solidFill>
          <a:ln>
            <a:noFill/>
          </a:ln>
        </p:spPr>
        <p:txBody>
          <a:bodyPr spcFirstLastPara="1" wrap="square" lIns="91750" tIns="91750" rIns="91750" bIns="917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45720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●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○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Char char="■"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 flipH="1">
            <a:off x="353750" y="2176700"/>
            <a:ext cx="29700" cy="8026500"/>
          </a:xfrm>
          <a:prstGeom prst="straightConnector1">
            <a:avLst/>
          </a:prstGeom>
          <a:noFill/>
          <a:ln w="28575" cap="flat" cmpd="sng">
            <a:solidFill>
              <a:srgbClr val="007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1"/>
          <p:cNvSpPr/>
          <p:nvPr/>
        </p:nvSpPr>
        <p:spPr>
          <a:xfrm rot="-10797587">
            <a:off x="354458" y="10058397"/>
            <a:ext cx="429373" cy="290071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007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750" tIns="91750" rIns="91750" bIns="91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862690" y="9770100"/>
            <a:ext cx="5828843" cy="28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00" tIns="54200" rIns="54200" bIns="54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7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7219945" y="551919"/>
            <a:ext cx="6039" cy="965138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/>
          <p:nvPr/>
        </p:nvSpPr>
        <p:spPr>
          <a:xfrm rot="10797587" flipH="1">
            <a:off x="6796863" y="10058397"/>
            <a:ext cx="429373" cy="290071"/>
          </a:xfrm>
          <a:prstGeom prst="arc">
            <a:avLst>
              <a:gd name="adj1" fmla="val 16160232"/>
              <a:gd name="adj2" fmla="val 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750" tIns="91750" rIns="91750" bIns="91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1"/>
          <p:cNvCxnSpPr/>
          <p:nvPr/>
        </p:nvCxnSpPr>
        <p:spPr>
          <a:xfrm rot="10800000" flipH="1">
            <a:off x="2196705" y="331620"/>
            <a:ext cx="4879210" cy="632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1"/>
          <p:cNvSpPr/>
          <p:nvPr/>
        </p:nvSpPr>
        <p:spPr>
          <a:xfrm rot="5397602" flipH="1">
            <a:off x="6859819" y="406367"/>
            <a:ext cx="432796" cy="287758"/>
          </a:xfrm>
          <a:prstGeom prst="arc">
            <a:avLst>
              <a:gd name="adj1" fmla="val 16160232"/>
              <a:gd name="adj2" fmla="val 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750" tIns="91750" rIns="91750" bIns="91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1"/>
          <p:cNvCxnSpPr>
            <a:stCxn id="10" idx="0"/>
          </p:cNvCxnSpPr>
          <p:nvPr/>
        </p:nvCxnSpPr>
        <p:spPr>
          <a:xfrm flipH="1">
            <a:off x="506274" y="10348465"/>
            <a:ext cx="6503700" cy="6900"/>
          </a:xfrm>
          <a:prstGeom prst="straightConnector1">
            <a:avLst/>
          </a:prstGeom>
          <a:noFill/>
          <a:ln w="28575" cap="flat" cmpd="sng">
            <a:solidFill>
              <a:srgbClr val="007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3750" y="337950"/>
            <a:ext cx="1625777" cy="16257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26" Type="http://schemas.openxmlformats.org/officeDocument/2006/relationships/image" Target="../media/image30.jpg"/><Relationship Id="rId3" Type="http://schemas.openxmlformats.org/officeDocument/2006/relationships/image" Target="../media/image7.jpg"/><Relationship Id="rId21" Type="http://schemas.openxmlformats.org/officeDocument/2006/relationships/image" Target="../media/image25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5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g"/><Relationship Id="rId20" Type="http://schemas.openxmlformats.org/officeDocument/2006/relationships/image" Target="../media/image24.jpg"/><Relationship Id="rId29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24" Type="http://schemas.openxmlformats.org/officeDocument/2006/relationships/image" Target="../media/image28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23" Type="http://schemas.openxmlformats.org/officeDocument/2006/relationships/image" Target="../media/image27.jpg"/><Relationship Id="rId28" Type="http://schemas.openxmlformats.org/officeDocument/2006/relationships/image" Target="../media/image32.jpg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31" Type="http://schemas.openxmlformats.org/officeDocument/2006/relationships/image" Target="../media/image35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Relationship Id="rId22" Type="http://schemas.openxmlformats.org/officeDocument/2006/relationships/image" Target="../media/image26.jpg"/><Relationship Id="rId27" Type="http://schemas.openxmlformats.org/officeDocument/2006/relationships/image" Target="../media/image31.jpg"/><Relationship Id="rId30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11" Type="http://schemas.openxmlformats.org/officeDocument/2006/relationships/image" Target="../media/image43.jpg"/><Relationship Id="rId5" Type="http://schemas.openxmlformats.org/officeDocument/2006/relationships/image" Target="../media/image38.jpg"/><Relationship Id="rId10" Type="http://schemas.openxmlformats.org/officeDocument/2006/relationships/image" Target="../media/image4.png"/><Relationship Id="rId4" Type="http://schemas.openxmlformats.org/officeDocument/2006/relationships/image" Target="../media/image37.jp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t="26109" b="33962"/>
          <a:stretch/>
        </p:blipFill>
        <p:spPr>
          <a:xfrm>
            <a:off x="4977050" y="8588400"/>
            <a:ext cx="2195925" cy="8768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418450" y="2194700"/>
            <a:ext cx="6756300" cy="707100"/>
          </a:xfrm>
          <a:prstGeom prst="rect">
            <a:avLst/>
          </a:prstGeom>
          <a:solidFill>
            <a:srgbClr val="007FFF"/>
          </a:solidFill>
          <a:ln>
            <a:noFill/>
          </a:ln>
        </p:spPr>
        <p:txBody>
          <a:bodyPr spcFirstLastPara="1" wrap="square" lIns="91125" tIns="91125" rIns="91125" bIns="91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AUJOURD’HUI, </a:t>
            </a:r>
            <a:r>
              <a:rPr lang="fr-FR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tu désignes les collègues qui vont        te représenter et te défendre auprès de la direction</a:t>
            </a:r>
            <a:endParaRPr sz="1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50350" y="8483650"/>
            <a:ext cx="5907600" cy="1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●"/>
            </a:pPr>
            <a:r>
              <a:rPr lang="fr-FR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Nous ne sommes </a:t>
            </a:r>
            <a:r>
              <a:rPr lang="fr-FR" sz="1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pas à la solde du patron </a:t>
            </a:r>
            <a:endParaRPr sz="15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●"/>
            </a:pPr>
            <a:r>
              <a:rPr lang="fr-FR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Nous ne faisons </a:t>
            </a:r>
            <a:r>
              <a:rPr lang="fr-FR" sz="1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pas de lutte des classes</a:t>
            </a:r>
            <a:endParaRPr sz="15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●"/>
            </a:pPr>
            <a:r>
              <a:rPr lang="fr-FR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Nous ne faisons</a:t>
            </a:r>
            <a:r>
              <a:rPr lang="fr-FR" sz="1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pas de politique</a:t>
            </a:r>
            <a:r>
              <a:rPr lang="fr-FR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●"/>
            </a:pPr>
            <a:r>
              <a:rPr lang="fr-FR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Nous </a:t>
            </a:r>
            <a:r>
              <a:rPr lang="fr-FR" sz="1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respectons et défendons TOUS les collègues</a:t>
            </a:r>
            <a:r>
              <a:rPr lang="fr-FR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○"/>
            </a:pPr>
            <a:r>
              <a:rPr lang="fr-FR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quelque soit leur confession religieuse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○"/>
            </a:pPr>
            <a:r>
              <a:rPr lang="fr-FR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quelque soit leur statut professionnel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2098275" y="460825"/>
            <a:ext cx="5049300" cy="1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latin typeface="Comfortaa"/>
                <a:ea typeface="Comfortaa"/>
                <a:cs typeface="Comfortaa"/>
                <a:sym typeface="Comfortaa"/>
              </a:rPr>
              <a:t>Comité Social et Économique</a:t>
            </a:r>
            <a:r>
              <a:rPr lang="fr-FR" sz="20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500">
                <a:latin typeface="Comfortaa"/>
                <a:ea typeface="Comfortaa"/>
                <a:cs typeface="Comfortaa"/>
                <a:sym typeface="Comfortaa"/>
              </a:rPr>
              <a:t>Paris Grand-Est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r-FR" sz="25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Noisy, Romainville,  Chelles, Neuilly, Fontenay</a:t>
            </a:r>
            <a:endParaRPr sz="25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658200" y="3864550"/>
            <a:ext cx="5514600" cy="469800"/>
          </a:xfrm>
          <a:prstGeom prst="rect">
            <a:avLst/>
          </a:prstGeom>
          <a:solidFill>
            <a:srgbClr val="007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La CFTC est le premier </a:t>
            </a:r>
            <a:r>
              <a:rPr lang="fr-FR" sz="1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syndicat  chez AUCHAN</a:t>
            </a:r>
            <a:endParaRPr sz="15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418451" y="3727376"/>
            <a:ext cx="1194475" cy="1772275"/>
            <a:chOff x="418451" y="5556176"/>
            <a:chExt cx="1194475" cy="1772275"/>
          </a:xfrm>
        </p:grpSpPr>
        <p:pic>
          <p:nvPicPr>
            <p:cNvPr id="67" name="Google Shape;6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8451" y="5556176"/>
              <a:ext cx="1194475" cy="177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489005">
              <a:off x="1081067" y="5765665"/>
              <a:ext cx="353166" cy="2940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13"/>
          <p:cNvSpPr txBox="1"/>
          <p:nvPr/>
        </p:nvSpPr>
        <p:spPr>
          <a:xfrm>
            <a:off x="2857125" y="6242600"/>
            <a:ext cx="4315800" cy="11553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La CFTC ne fait grève qu’en ultime solution, lorsque tous les moyens de négociation n'ont pas donné satisfaction. 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3" descr="Résultat de recherche d'images pour &quot;cftc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4901" y="6062763"/>
            <a:ext cx="2195919" cy="149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 descr="Résultat de recherche d'images pour &quot;cftc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44275" y="4472085"/>
            <a:ext cx="2389275" cy="163469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1658200" y="4595150"/>
            <a:ext cx="2866200" cy="14103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La CFTC favorise la </a:t>
            </a:r>
            <a:r>
              <a:rPr lang="fr-FR" sz="1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négociation</a:t>
            </a: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la </a:t>
            </a:r>
            <a:r>
              <a:rPr lang="fr-FR" sz="1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discussion,</a:t>
            </a: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jusqu'à la médiation avant toute action plus revendicative.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418450" y="7676350"/>
            <a:ext cx="6756300" cy="807300"/>
          </a:xfrm>
          <a:prstGeom prst="rect">
            <a:avLst/>
          </a:prstGeom>
          <a:solidFill>
            <a:srgbClr val="007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La CFTC est à l’origine de tous les accords et avancées sociales obtenus chez AUCHAN.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416675" y="3086125"/>
            <a:ext cx="6756300" cy="55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None/>
            </a:pPr>
            <a:r>
              <a:rPr lang="fr-FR" sz="1900" b="1">
                <a:latin typeface="Comfortaa"/>
                <a:ea typeface="Comfortaa"/>
                <a:cs typeface="Comfortaa"/>
                <a:sym typeface="Comfortaa"/>
              </a:rPr>
              <a:t>POURQUOI VOTER POUR LES CANDIDATS </a:t>
            </a:r>
            <a:r>
              <a:rPr lang="fr-FR" sz="2500" b="1">
                <a:latin typeface="Comfortaa"/>
                <a:ea typeface="Comfortaa"/>
                <a:cs typeface="Comfortaa"/>
                <a:sym typeface="Comfortaa"/>
              </a:rPr>
              <a:t>CFTC</a:t>
            </a:r>
            <a:r>
              <a:rPr lang="fr-FR" sz="1900" b="1">
                <a:latin typeface="Comfortaa"/>
                <a:ea typeface="Comfortaa"/>
                <a:cs typeface="Comfortaa"/>
                <a:sym typeface="Comfortaa"/>
              </a:rPr>
              <a:t> ?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r="91427" b="18758"/>
          <a:stretch/>
        </p:blipFill>
        <p:spPr>
          <a:xfrm>
            <a:off x="145350" y="161725"/>
            <a:ext cx="7268999" cy="104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 rot="447" flipH="1">
            <a:off x="644920" y="3461375"/>
            <a:ext cx="2309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fr-FR" sz="1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NOISY LE GRAND</a:t>
            </a:r>
            <a:endParaRPr sz="16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267975" y="2978825"/>
            <a:ext cx="1958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fr-FR" sz="1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NOISY LE SEC</a:t>
            </a:r>
            <a:endParaRPr sz="16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145350" y="2704400"/>
            <a:ext cx="19701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None/>
            </a:pPr>
            <a:r>
              <a:rPr lang="fr-FR" sz="1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ROMAINVILLE</a:t>
            </a:r>
            <a:endParaRPr sz="16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8178000" y="7051525"/>
            <a:ext cx="13770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fr-FR" sz="1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CHELLES</a:t>
            </a:r>
            <a:endParaRPr sz="1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 txBox="1"/>
          <p:nvPr/>
        </p:nvSpPr>
        <p:spPr>
          <a:xfrm rot="757">
            <a:off x="32810" y="3837395"/>
            <a:ext cx="13617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fr-FR" sz="1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NEUILLY</a:t>
            </a:r>
            <a:endParaRPr sz="16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8956150" y="6745225"/>
            <a:ext cx="16038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fr-FR" sz="1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FONTENAY</a:t>
            </a:r>
            <a:endParaRPr sz="1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031" y="4218652"/>
            <a:ext cx="1080002" cy="147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1869" y="1132276"/>
            <a:ext cx="1080002" cy="147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4031" y="1132919"/>
            <a:ext cx="1080002" cy="147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47950" y="8919251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0112" y="8919251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12" y="7352599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95788" y="2691727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74031" y="5786375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47950" y="1133561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21869" y="8918609"/>
            <a:ext cx="1080002" cy="147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995788" y="1133561"/>
            <a:ext cx="1080002" cy="147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0112" y="1132919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247950" y="5804975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00112" y="4219295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247950" y="4247837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00112" y="5785947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231347" y="2690699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247950" y="7362113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995788" y="7362370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995788" y="5805489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995788" y="8919251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874031" y="8919251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995788" y="4248608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621869" y="7345357"/>
            <a:ext cx="1080002" cy="145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11908" y="4252962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14398" y="8918609"/>
            <a:ext cx="1080002" cy="147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4609417" y="2693262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616888" y="5812663"/>
            <a:ext cx="1080002" cy="14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619378" y="7372364"/>
            <a:ext cx="1080002" cy="145946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1448875" y="3832425"/>
            <a:ext cx="1749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fr-FR" sz="1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FONTENAY</a:t>
            </a:r>
            <a:endParaRPr sz="16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 rot="757">
            <a:off x="145360" y="3154257"/>
            <a:ext cx="13617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fr-FR" sz="1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CHELLES</a:t>
            </a:r>
            <a:endParaRPr sz="16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7" name="Google Shape;117;p1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1874025" y="7353379"/>
            <a:ext cx="1080002" cy="147178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/>
          <p:nvPr/>
        </p:nvSpPr>
        <p:spPr>
          <a:xfrm>
            <a:off x="145350" y="169399"/>
            <a:ext cx="72690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La CFTC, seul syndicat avec des candidats </a:t>
            </a:r>
            <a:endParaRPr sz="25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b="1" u="sng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SUR TOUS LES MAGASINS</a:t>
            </a:r>
            <a:r>
              <a:rPr lang="fr-FR" sz="2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5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/>
        </p:nvSpPr>
        <p:spPr>
          <a:xfrm>
            <a:off x="416675" y="2971800"/>
            <a:ext cx="6730800" cy="11703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125" tIns="91125" rIns="91125" bIns="91125" anchor="t" anchorCtr="0">
            <a:noAutofit/>
          </a:bodyPr>
          <a:lstStyle/>
          <a:p>
            <a:pPr marL="457200" lvl="0" indent="-323850" algn="just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500"/>
              <a:buFont typeface="Comfortaa"/>
              <a:buChar char="●"/>
            </a:pP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Mettre en place des </a:t>
            </a:r>
            <a:r>
              <a:rPr lang="fr-FR" sz="1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activités sociales et culturelles</a:t>
            </a: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pour l’ensemble des collègues de notre zone de vie. Par exemple, l’organisation de sortie de groupe, de vente de billetterie, de distribution de cartes cadeau ...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2098275" y="460825"/>
            <a:ext cx="50493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latin typeface="Comfortaa"/>
                <a:ea typeface="Comfortaa"/>
                <a:cs typeface="Comfortaa"/>
                <a:sym typeface="Comfortaa"/>
              </a:rPr>
              <a:t>Comité Social et Économique</a:t>
            </a:r>
            <a:r>
              <a:rPr lang="fr-FR" sz="20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500">
                <a:latin typeface="Comfortaa"/>
                <a:ea typeface="Comfortaa"/>
                <a:cs typeface="Comfortaa"/>
                <a:sym typeface="Comfortaa"/>
              </a:rPr>
              <a:t>Paris Grand-Est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r-FR" sz="25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Noisy, Romainville,  Chelles, Neuilly, Fontenay</a:t>
            </a:r>
            <a:endParaRPr sz="25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416675" y="2171725"/>
            <a:ext cx="6756300" cy="55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fr-FR" sz="1900" b="1">
                <a:latin typeface="Comfortaa"/>
                <a:ea typeface="Comfortaa"/>
                <a:cs typeface="Comfortaa"/>
                <a:sym typeface="Comfortaa"/>
              </a:rPr>
              <a:t>LE RÔLE SOCIAL DES ÉLUS </a:t>
            </a:r>
            <a:r>
              <a:rPr lang="fr-FR" sz="3000" b="1">
                <a:latin typeface="Comfortaa"/>
                <a:ea typeface="Comfortaa"/>
                <a:cs typeface="Comfortaa"/>
                <a:sym typeface="Comfortaa"/>
              </a:rPr>
              <a:t>CFTC</a:t>
            </a:r>
            <a:r>
              <a:rPr lang="fr-FR" sz="1900" b="1">
                <a:latin typeface="Comfortaa"/>
                <a:ea typeface="Comfortaa"/>
                <a:cs typeface="Comfortaa"/>
                <a:sym typeface="Comfortaa"/>
              </a:rPr>
              <a:t> AU CSE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67" y="7878320"/>
            <a:ext cx="1494003" cy="9382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42" y="4751590"/>
            <a:ext cx="1494005" cy="9382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1617" y="4632065"/>
            <a:ext cx="1491647" cy="9386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129" name="Google Shape;129;p15" descr="RÃ©sultat de recherche d'images pour &quot;mÃ©daille du travail&quot;"/>
          <p:cNvPicPr preferRelativeResize="0"/>
          <p:nvPr/>
        </p:nvPicPr>
        <p:blipFill rotWithShape="1">
          <a:blip r:embed="rId6">
            <a:alphaModFix/>
          </a:blip>
          <a:srcRect t="25965" b="7456"/>
          <a:stretch/>
        </p:blipFill>
        <p:spPr>
          <a:xfrm>
            <a:off x="604275" y="6382888"/>
            <a:ext cx="1494000" cy="9385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0" name="Google Shape;130;p15" descr="RÃ©sultat de recherche d'images pour &quot;chÃ¨ques vacances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7367" y="7932026"/>
            <a:ext cx="1617359" cy="11893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80130" y="4372277"/>
            <a:ext cx="1494620" cy="9386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132" name="Google Shape;132;p15" descr="RÃ©sultat de recherche d'images pour &quot;bus sans fond&quot;"/>
          <p:cNvPicPr preferRelativeResize="0"/>
          <p:nvPr/>
        </p:nvPicPr>
        <p:blipFill rotWithShape="1">
          <a:blip r:embed="rId9">
            <a:alphaModFix/>
          </a:blip>
          <a:srcRect l="5508"/>
          <a:stretch/>
        </p:blipFill>
        <p:spPr>
          <a:xfrm>
            <a:off x="2808290" y="8083409"/>
            <a:ext cx="1943074" cy="10960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10">
            <a:alphaModFix/>
          </a:blip>
          <a:srcRect b="17681"/>
          <a:stretch/>
        </p:blipFill>
        <p:spPr>
          <a:xfrm>
            <a:off x="2977072" y="5946700"/>
            <a:ext cx="1707654" cy="117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 txBox="1"/>
          <p:nvPr/>
        </p:nvSpPr>
        <p:spPr>
          <a:xfrm>
            <a:off x="2731175" y="7102975"/>
            <a:ext cx="2284200" cy="448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latin typeface="Caveat"/>
                <a:ea typeface="Caveat"/>
                <a:cs typeface="Caveat"/>
                <a:sym typeface="Caveat"/>
              </a:rPr>
              <a:t>NOTRE PROGRAMME</a:t>
            </a:r>
            <a:endParaRPr sz="2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4862975" y="9045138"/>
            <a:ext cx="22842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latin typeface="Caveat"/>
                <a:ea typeface="Caveat"/>
                <a:cs typeface="Caveat"/>
                <a:sym typeface="Caveat"/>
              </a:rPr>
              <a:t>CHÈQUES VACANCES</a:t>
            </a:r>
            <a:endParaRPr sz="15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1757825" y="9144788"/>
            <a:ext cx="22842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latin typeface="Caveat"/>
                <a:ea typeface="Caveat"/>
                <a:cs typeface="Caveat"/>
                <a:sym typeface="Caveat"/>
              </a:rPr>
              <a:t>SORTIE JOURNÉE</a:t>
            </a:r>
            <a:endParaRPr sz="15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2698875" y="9247838"/>
            <a:ext cx="22842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latin typeface="Caveat"/>
                <a:ea typeface="Caveat"/>
                <a:cs typeface="Caveat"/>
                <a:sym typeface="Caveat"/>
              </a:rPr>
              <a:t>WEEK-END À THÈME</a:t>
            </a:r>
            <a:endParaRPr sz="15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371700" y="7475500"/>
            <a:ext cx="27429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latin typeface="Caveat"/>
                <a:ea typeface="Caveat"/>
                <a:cs typeface="Caveat"/>
                <a:sym typeface="Caveat"/>
              </a:rPr>
              <a:t>CARTE CADEAU MARIAGE ET PACS</a:t>
            </a:r>
            <a:endParaRPr sz="15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328825" y="5989600"/>
            <a:ext cx="29382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latin typeface="Caveat"/>
                <a:ea typeface="Caveat"/>
                <a:cs typeface="Caveat"/>
                <a:sym typeface="Caveat"/>
              </a:rPr>
              <a:t>CARTE CADEAU MÉDAILLE TRAVAIL</a:t>
            </a:r>
            <a:endParaRPr sz="15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452675" y="4288288"/>
            <a:ext cx="27429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latin typeface="Caveat"/>
                <a:ea typeface="Caveat"/>
                <a:cs typeface="Caveat"/>
                <a:sym typeface="Caveat"/>
              </a:rPr>
              <a:t>CARTE CADEAU NAISSANCE</a:t>
            </a:r>
            <a:endParaRPr sz="15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4352975" y="5651788"/>
            <a:ext cx="28485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latin typeface="Caveat"/>
                <a:ea typeface="Caveat"/>
                <a:cs typeface="Caveat"/>
                <a:sym typeface="Caveat"/>
              </a:rPr>
              <a:t>CARTE CADEAU  DÉPART RETRAITE</a:t>
            </a:r>
            <a:endParaRPr sz="15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2619325" y="5337863"/>
            <a:ext cx="20106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latin typeface="Caveat"/>
                <a:ea typeface="Caveat"/>
                <a:cs typeface="Caveat"/>
                <a:sym typeface="Caveat"/>
              </a:rPr>
              <a:t>CARTE CADEAU  NOEL</a:t>
            </a:r>
            <a:endParaRPr sz="15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4276025" y="7547275"/>
            <a:ext cx="28485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latin typeface="Caveat"/>
                <a:ea typeface="Caveat"/>
                <a:cs typeface="Caveat"/>
                <a:sym typeface="Caveat"/>
              </a:rPr>
              <a:t>BILLETTERIE CINÉMA, THÉÂTRE...</a:t>
            </a:r>
            <a:endParaRPr sz="1500" b="1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95867" y="6288777"/>
            <a:ext cx="1494319" cy="9386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145" name="Google Shape;145;p15"/>
          <p:cNvSpPr/>
          <p:nvPr/>
        </p:nvSpPr>
        <p:spPr>
          <a:xfrm>
            <a:off x="520688" y="9676450"/>
            <a:ext cx="6620400" cy="902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fr-FR" sz="3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VOTE</a:t>
            </a:r>
            <a:r>
              <a:rPr lang="fr-FR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POUR UN PROGRAMME CONSTRUIT, VOTE POUR LES CANDIDATS</a:t>
            </a:r>
            <a:r>
              <a:rPr lang="fr-FR" sz="3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CFTC </a:t>
            </a:r>
            <a:endParaRPr sz="3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/>
        </p:nvSpPr>
        <p:spPr>
          <a:xfrm>
            <a:off x="416675" y="3124200"/>
            <a:ext cx="4469700" cy="23748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125" tIns="91125" rIns="91125" bIns="91125" anchor="t" anchorCtr="0">
            <a:noAutofit/>
          </a:bodyPr>
          <a:lstStyle/>
          <a:p>
            <a:pPr marL="45720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"/>
              <a:buChar char="●"/>
            </a:pP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 déterminer </a:t>
            </a:r>
            <a:r>
              <a:rPr lang="fr-FR" sz="1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les risques</a:t>
            </a: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liés aux activités professionnelles de chacun sur la santé et le bien être et de proposer des solutions pour y remédier.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85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500"/>
              <a:buFont typeface="Comfortaa"/>
              <a:buChar char="●"/>
            </a:pPr>
            <a:r>
              <a:rPr lang="fr-FR" sz="1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D’accompagner </a:t>
            </a: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les personnes handicapées ou en situation précaire, afin de leur permettre d’évoluer au sein de l’entreprise.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2098275" y="460825"/>
            <a:ext cx="50493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latin typeface="Comfortaa"/>
                <a:ea typeface="Comfortaa"/>
                <a:cs typeface="Comfortaa"/>
                <a:sym typeface="Comfortaa"/>
              </a:rPr>
              <a:t>Comité Social et Économique</a:t>
            </a:r>
            <a:r>
              <a:rPr lang="fr-FR" sz="20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500">
                <a:latin typeface="Comfortaa"/>
                <a:ea typeface="Comfortaa"/>
                <a:cs typeface="Comfortaa"/>
                <a:sym typeface="Comfortaa"/>
              </a:rPr>
              <a:t>Paris Grand-Est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r-FR" sz="25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Noisy, Romainville,  Chelles, Neuilly, Fontenay</a:t>
            </a:r>
            <a:endParaRPr sz="25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416675" y="2171725"/>
            <a:ext cx="6756300" cy="55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fr-FR" sz="1900" b="1">
                <a:latin typeface="Comfortaa"/>
                <a:ea typeface="Comfortaa"/>
                <a:cs typeface="Comfortaa"/>
                <a:sym typeface="Comfortaa"/>
              </a:rPr>
              <a:t>LE RÔLE ÉCONOMIQUE DES ÉLUS </a:t>
            </a:r>
            <a:r>
              <a:rPr lang="fr-FR" sz="2800" b="1">
                <a:latin typeface="Comfortaa"/>
                <a:ea typeface="Comfortaa"/>
                <a:cs typeface="Comfortaa"/>
                <a:sym typeface="Comfortaa"/>
              </a:rPr>
              <a:t>CFTC</a:t>
            </a:r>
            <a:r>
              <a:rPr lang="fr-FR" sz="1900" b="1">
                <a:latin typeface="Comfortaa"/>
                <a:ea typeface="Comfortaa"/>
                <a:cs typeface="Comfortaa"/>
                <a:sym typeface="Comfortaa"/>
              </a:rPr>
              <a:t> AU CSE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 rotWithShape="1">
          <a:blip r:embed="rId3">
            <a:alphaModFix/>
          </a:blip>
          <a:srcRect l="11624" t="32545" r="7423" b="33156"/>
          <a:stretch/>
        </p:blipFill>
        <p:spPr>
          <a:xfrm>
            <a:off x="476425" y="7686675"/>
            <a:ext cx="2621800" cy="188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 rotWithShape="1">
          <a:blip r:embed="rId4">
            <a:alphaModFix/>
          </a:blip>
          <a:srcRect l="13879" t="28006" r="25723" b="20340"/>
          <a:stretch/>
        </p:blipFill>
        <p:spPr>
          <a:xfrm>
            <a:off x="4960400" y="2784975"/>
            <a:ext cx="2187175" cy="26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/>
          <p:nvPr/>
        </p:nvSpPr>
        <p:spPr>
          <a:xfrm>
            <a:off x="416475" y="5876925"/>
            <a:ext cx="6756300" cy="18006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125" tIns="91125" rIns="91125" bIns="91125" anchor="t" anchorCtr="0">
            <a:noAutofit/>
          </a:bodyPr>
          <a:lstStyle/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"/>
              <a:buChar char="●"/>
            </a:pPr>
            <a:r>
              <a:rPr lang="fr-FR" sz="1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D’aider les femmes</a:t>
            </a: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à accéder à tous les emplois et résoudre les problèmes liés à la maternité. 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8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"/>
              <a:buChar char="●"/>
            </a:pP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 </a:t>
            </a:r>
            <a:r>
              <a:rPr lang="fr-FR" sz="1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veiller aux bonnes conditions</a:t>
            </a: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de travail et de recueillir l’expression des salariés.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85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500"/>
              <a:buFont typeface="Comfortaa"/>
              <a:buChar char="●"/>
            </a:pP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 gérer si besoin les formations et l’organisation de l’entreprise etc.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3003800" y="8087225"/>
            <a:ext cx="4169100" cy="1006200"/>
          </a:xfrm>
          <a:prstGeom prst="rect">
            <a:avLst/>
          </a:prstGeom>
          <a:solidFill>
            <a:srgbClr val="007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500"/>
              </a:spcAft>
              <a:buNone/>
            </a:pP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Le CSE aura aussi un rôle privilégié dans les débats liés à l’évolution d’AUCHAN Retail France..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476425" y="9575250"/>
            <a:ext cx="6620400" cy="902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VOTE</a:t>
            </a:r>
            <a:r>
              <a:rPr lang="fr-FR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POUR DES PERSONNES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IMPLIQUÉES, COMPÉTENTES ET DISPONIBLES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Personnalisé</PresentationFormat>
  <Paragraphs>53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Caveat</vt:lpstr>
      <vt:lpstr>Comfortaa</vt:lpstr>
      <vt:lpstr>Simple Light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SCOUBART HERVE</dc:creator>
  <cp:lastModifiedBy>SCOUBART HERVE</cp:lastModifiedBy>
  <cp:revision>1</cp:revision>
  <dcterms:modified xsi:type="dcterms:W3CDTF">2019-10-01T07:35:54Z</dcterms:modified>
</cp:coreProperties>
</file>